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9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63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0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9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1037"/>
            <a:ext cx="7886700" cy="10096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Simplifying Ratios</a:t>
            </a:r>
          </a:p>
        </p:txBody>
      </p:sp>
    </p:spTree>
    <p:extLst>
      <p:ext uri="{BB962C8B-B14F-4D97-AF65-F5344CB8AC3E}">
        <p14:creationId xmlns:p14="http://schemas.microsoft.com/office/powerpoint/2010/main" val="414328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9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6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3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9F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Simplifying Ratios</a:t>
            </a:r>
          </a:p>
        </p:txBody>
      </p:sp>
    </p:spTree>
    <p:extLst>
      <p:ext uri="{BB962C8B-B14F-4D97-AF65-F5344CB8AC3E}">
        <p14:creationId xmlns:p14="http://schemas.microsoft.com/office/powerpoint/2010/main" val="320669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1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68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E756-51B5-4C03-95F2-EDEF59684FF8}" type="datetimeFigureOut">
              <a:rPr lang="en-GB" smtClean="0"/>
              <a:t>14/04/2023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426D8-07EF-4914-80C3-4DE682B5C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1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A778-D25A-4926-BFC5-5C79695D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Please answer as many questions as you 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7F59C3-59F1-4173-A219-4D87C4F7D623}"/>
                  </a:ext>
                </a:extLst>
              </p:cNvPr>
              <p:cNvSpPr txBox="1"/>
              <p:nvPr/>
            </p:nvSpPr>
            <p:spPr>
              <a:xfrm>
                <a:off x="412230" y="1899191"/>
                <a:ext cx="2810655" cy="4086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Q1</a:t>
                </a:r>
              </a:p>
              <a:p>
                <a:r>
                  <a:rPr lang="en-GB" dirty="0"/>
                  <a:t>Simplify the following ratios</a:t>
                </a:r>
              </a:p>
              <a:p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4:6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en-GB" dirty="0"/>
                  <a:t>21:15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3"/>
                </a:pPr>
                <a:r>
                  <a:rPr lang="en-GB" dirty="0"/>
                  <a:t>12:36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4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5"/>
                </a:pPr>
                <a:r>
                  <a:rPr lang="en-GB" dirty="0"/>
                  <a:t>3a:6a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6"/>
                </a:pPr>
                <a:r>
                  <a:rPr lang="en-GB" dirty="0"/>
                  <a:t>5a:15b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7F59C3-59F1-4173-A219-4D87C4F7D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0" y="1899191"/>
                <a:ext cx="2810655" cy="4086760"/>
              </a:xfrm>
              <a:prstGeom prst="rect">
                <a:avLst/>
              </a:prstGeom>
              <a:blipFill>
                <a:blip r:embed="rId2"/>
                <a:stretch>
                  <a:fillRect l="-1952" t="-896" r="-434"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EC7E29-9525-489D-8082-063718FDBDB9}"/>
              </a:ext>
            </a:extLst>
          </p:cNvPr>
          <p:cNvSpPr txBox="1"/>
          <p:nvPr/>
        </p:nvSpPr>
        <p:spPr>
          <a:xfrm>
            <a:off x="3222885" y="1911246"/>
            <a:ext cx="2810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Q2</a:t>
            </a:r>
          </a:p>
          <a:p>
            <a:r>
              <a:rPr lang="en-GB" dirty="0"/>
              <a:t>Share the following into the given ratios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£30 into 1:2:3</a:t>
            </a:r>
          </a:p>
          <a:p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4km into 3:7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3E4CC-2675-47FE-9785-1272A9932A32}"/>
              </a:ext>
            </a:extLst>
          </p:cNvPr>
          <p:cNvSpPr txBox="1"/>
          <p:nvPr/>
        </p:nvSpPr>
        <p:spPr>
          <a:xfrm>
            <a:off x="3222885" y="4042348"/>
            <a:ext cx="2810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Q3</a:t>
            </a:r>
          </a:p>
          <a:p>
            <a:r>
              <a:rPr lang="en-GB" dirty="0"/>
              <a:t>Solve the following problem</a:t>
            </a:r>
          </a:p>
          <a:p>
            <a:endParaRPr lang="en-GB" dirty="0"/>
          </a:p>
          <a:p>
            <a:r>
              <a:rPr lang="en-GB" dirty="0"/>
              <a:t>A triangle has angles in the ratio 3:5:2.</a:t>
            </a:r>
          </a:p>
          <a:p>
            <a:endParaRPr lang="en-GB" dirty="0"/>
          </a:p>
          <a:p>
            <a:r>
              <a:rPr lang="en-GB" dirty="0"/>
              <a:t>Is it a right angled triangle?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CBB4A-D6D5-4193-B0F1-8E3F2699643F}"/>
              </a:ext>
            </a:extLst>
          </p:cNvPr>
          <p:cNvCxnSpPr/>
          <p:nvPr/>
        </p:nvCxnSpPr>
        <p:spPr>
          <a:xfrm>
            <a:off x="3132944" y="1911246"/>
            <a:ext cx="0" cy="434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32969B-AA87-4D26-9F18-0DAA2F63EA6C}"/>
              </a:ext>
            </a:extLst>
          </p:cNvPr>
          <p:cNvCxnSpPr/>
          <p:nvPr/>
        </p:nvCxnSpPr>
        <p:spPr>
          <a:xfrm>
            <a:off x="6298367" y="1868774"/>
            <a:ext cx="0" cy="434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EF9702-57AB-43ED-9635-F806E8E67FAD}"/>
              </a:ext>
            </a:extLst>
          </p:cNvPr>
          <p:cNvSpPr txBox="1"/>
          <p:nvPr/>
        </p:nvSpPr>
        <p:spPr>
          <a:xfrm>
            <a:off x="6515725" y="1911246"/>
            <a:ext cx="2463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Q4</a:t>
            </a:r>
          </a:p>
          <a:p>
            <a:r>
              <a:rPr lang="en-GB" dirty="0"/>
              <a:t>In his pocket, Bill has 50p and 20p coins in the ratio, 4:7.</a:t>
            </a:r>
          </a:p>
          <a:p>
            <a:r>
              <a:rPr lang="en-GB" dirty="0"/>
              <a:t>He has less than £15.  </a:t>
            </a:r>
          </a:p>
          <a:p>
            <a:endParaRPr lang="en-GB" dirty="0"/>
          </a:p>
          <a:p>
            <a:r>
              <a:rPr lang="en-GB" dirty="0"/>
              <a:t>What is the maximum number of 50p coins in Bill’s pocket?</a:t>
            </a:r>
          </a:p>
        </p:txBody>
      </p:sp>
    </p:spTree>
    <p:extLst>
      <p:ext uri="{BB962C8B-B14F-4D97-AF65-F5344CB8AC3E}">
        <p14:creationId xmlns:p14="http://schemas.microsoft.com/office/powerpoint/2010/main" val="87905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9650-5C56-4A48-BA51-5CB31D0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Simplify these ratios.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F3561-EF3C-4E33-9006-5E5DBDA33408}"/>
              </a:ext>
            </a:extLst>
          </p:cNvPr>
          <p:cNvSpPr txBox="1"/>
          <p:nvPr/>
        </p:nvSpPr>
        <p:spPr>
          <a:xfrm>
            <a:off x="2671564" y="6111726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write ratios in the simplest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5F813-6242-4DE4-BF76-CCA2D3A10295}"/>
              </a:ext>
            </a:extLst>
          </p:cNvPr>
          <p:cNvSpPr txBox="1"/>
          <p:nvPr/>
        </p:nvSpPr>
        <p:spPr>
          <a:xfrm>
            <a:off x="1671331" y="187245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14 :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1BB18-5AE5-4692-8AD4-51A8B004B543}"/>
              </a:ext>
            </a:extLst>
          </p:cNvPr>
          <p:cNvSpPr txBox="1"/>
          <p:nvPr/>
        </p:nvSpPr>
        <p:spPr>
          <a:xfrm>
            <a:off x="5452239" y="1859059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7a : 7b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F6AE9-2DE6-4C31-B7A3-C8FCF241AFA6}"/>
              </a:ext>
            </a:extLst>
          </p:cNvPr>
          <p:cNvSpPr txBox="1"/>
          <p:nvPr/>
        </p:nvSpPr>
        <p:spPr>
          <a:xfrm>
            <a:off x="1851718" y="2721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7 :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55EDF6-CC77-4BC8-AD2C-D62FD6B3345B}"/>
              </a:ext>
            </a:extLst>
          </p:cNvPr>
          <p:cNvSpPr txBox="1"/>
          <p:nvPr/>
        </p:nvSpPr>
        <p:spPr>
          <a:xfrm>
            <a:off x="5692082" y="2580338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: b</a:t>
            </a:r>
          </a:p>
        </p:txBody>
      </p:sp>
    </p:spTree>
    <p:extLst>
      <p:ext uri="{BB962C8B-B14F-4D97-AF65-F5344CB8AC3E}">
        <p14:creationId xmlns:p14="http://schemas.microsoft.com/office/powerpoint/2010/main" val="41524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9650-5C56-4A48-BA51-5CB31D0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Simplify these ratios.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F3561-EF3C-4E33-9006-5E5DBDA33408}"/>
              </a:ext>
            </a:extLst>
          </p:cNvPr>
          <p:cNvSpPr txBox="1"/>
          <p:nvPr/>
        </p:nvSpPr>
        <p:spPr>
          <a:xfrm>
            <a:off x="2671564" y="6111726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write ratios in the simplest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5F813-6242-4DE4-BF76-CCA2D3A10295}"/>
              </a:ext>
            </a:extLst>
          </p:cNvPr>
          <p:cNvSpPr txBox="1"/>
          <p:nvPr/>
        </p:nvSpPr>
        <p:spPr>
          <a:xfrm>
            <a:off x="1671331" y="1872452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63 : 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1BB18-5AE5-4692-8AD4-51A8B004B543}"/>
              </a:ext>
            </a:extLst>
          </p:cNvPr>
          <p:cNvSpPr txBox="1"/>
          <p:nvPr/>
        </p:nvSpPr>
        <p:spPr>
          <a:xfrm>
            <a:off x="5452239" y="1859059"/>
            <a:ext cx="188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6a : 18a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975F0-D4D9-44A9-BC56-A73CCABA3044}"/>
              </a:ext>
            </a:extLst>
          </p:cNvPr>
          <p:cNvSpPr txBox="1"/>
          <p:nvPr/>
        </p:nvSpPr>
        <p:spPr>
          <a:xfrm>
            <a:off x="1671331" y="2721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7 :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95DC9-1256-472A-8B7F-A832A1C30ECB}"/>
              </a:ext>
            </a:extLst>
          </p:cNvPr>
          <p:cNvSpPr txBox="1"/>
          <p:nvPr/>
        </p:nvSpPr>
        <p:spPr>
          <a:xfrm>
            <a:off x="5452239" y="2720724"/>
            <a:ext cx="188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 1 : 3</a:t>
            </a:r>
          </a:p>
        </p:txBody>
      </p:sp>
    </p:spTree>
    <p:extLst>
      <p:ext uri="{BB962C8B-B14F-4D97-AF65-F5344CB8AC3E}">
        <p14:creationId xmlns:p14="http://schemas.microsoft.com/office/powerpoint/2010/main" val="28852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9650-5C56-4A48-BA51-5CB31D0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Simplify these ratios.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F3561-EF3C-4E33-9006-5E5DBDA33408}"/>
              </a:ext>
            </a:extLst>
          </p:cNvPr>
          <p:cNvSpPr txBox="1"/>
          <p:nvPr/>
        </p:nvSpPr>
        <p:spPr>
          <a:xfrm>
            <a:off x="2671564" y="6111726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write ratios in the simplest 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5F813-6242-4DE4-BF76-CCA2D3A10295}"/>
              </a:ext>
            </a:extLst>
          </p:cNvPr>
          <p:cNvSpPr txBox="1"/>
          <p:nvPr/>
        </p:nvSpPr>
        <p:spPr>
          <a:xfrm>
            <a:off x="1671331" y="1872452"/>
            <a:ext cx="188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24 : 156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1BB18-5AE5-4692-8AD4-51A8B004B543}"/>
                  </a:ext>
                </a:extLst>
              </p:cNvPr>
              <p:cNvSpPr txBox="1"/>
              <p:nvPr/>
            </p:nvSpPr>
            <p:spPr>
              <a:xfrm>
                <a:off x="5452239" y="1859059"/>
                <a:ext cx="1889338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D1BB18-5AE5-4692-8AD4-51A8B004B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239" y="1859059"/>
                <a:ext cx="1889338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4D975F0-D4D9-44A9-BC56-A73CCABA3044}"/>
              </a:ext>
            </a:extLst>
          </p:cNvPr>
          <p:cNvSpPr txBox="1"/>
          <p:nvPr/>
        </p:nvSpPr>
        <p:spPr>
          <a:xfrm>
            <a:off x="1671331" y="272111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2 : 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95DC9-1256-472A-8B7F-A832A1C30ECB}"/>
              </a:ext>
            </a:extLst>
          </p:cNvPr>
          <p:cNvSpPr txBox="1"/>
          <p:nvPr/>
        </p:nvSpPr>
        <p:spPr>
          <a:xfrm>
            <a:off x="5452239" y="3429009"/>
            <a:ext cx="188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  4 : 3</a:t>
            </a:r>
          </a:p>
        </p:txBody>
      </p:sp>
    </p:spTree>
    <p:extLst>
      <p:ext uri="{BB962C8B-B14F-4D97-AF65-F5344CB8AC3E}">
        <p14:creationId xmlns:p14="http://schemas.microsoft.com/office/powerpoint/2010/main" val="325245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38198D-350B-4A89-A6BF-9EF88044A9A2}"/>
              </a:ext>
            </a:extLst>
          </p:cNvPr>
          <p:cNvSpPr txBox="1"/>
          <p:nvPr/>
        </p:nvSpPr>
        <p:spPr>
          <a:xfrm>
            <a:off x="2306043" y="6176963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explain your reasoning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592C86-A8A4-4F3B-915A-1520768E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" y="2505073"/>
            <a:ext cx="1609725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0F1BCC-F429-489B-92E2-28D4DDBE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71" y="2700341"/>
            <a:ext cx="1597343" cy="26622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6AA99B-96EE-49C5-AD7E-65271FC0828B}"/>
              </a:ext>
            </a:extLst>
          </p:cNvPr>
          <p:cNvGrpSpPr/>
          <p:nvPr/>
        </p:nvGrpSpPr>
        <p:grpSpPr>
          <a:xfrm>
            <a:off x="3397199" y="2836250"/>
            <a:ext cx="5284177" cy="2004646"/>
            <a:chOff x="3033346" y="1690689"/>
            <a:chExt cx="5284177" cy="2004646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6A128727-5EA4-4BC9-B004-E872DCCF6A13}"/>
                </a:ext>
              </a:extLst>
            </p:cNvPr>
            <p:cNvSpPr/>
            <p:nvPr/>
          </p:nvSpPr>
          <p:spPr>
            <a:xfrm>
              <a:off x="3033346" y="1690689"/>
              <a:ext cx="5284177" cy="2004646"/>
            </a:xfrm>
            <a:prstGeom prst="wedgeEllipseCallout">
              <a:avLst>
                <a:gd name="adj1" fmla="val -57829"/>
                <a:gd name="adj2" fmla="val -76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8DFE2C-BD2E-435E-B50C-0D09CFC5CCE6}"/>
                </a:ext>
              </a:extLst>
            </p:cNvPr>
            <p:cNvSpPr txBox="1"/>
            <p:nvPr/>
          </p:nvSpPr>
          <p:spPr>
            <a:xfrm>
              <a:off x="3786117" y="1954348"/>
              <a:ext cx="39037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If the numbers in the ratio are </a:t>
              </a:r>
              <a:r>
                <a:rPr lang="en-GB" b="1" dirty="0"/>
                <a:t>prime</a:t>
              </a:r>
              <a:r>
                <a:rPr lang="en-GB" dirty="0"/>
                <a:t> then that is a big clue.</a:t>
              </a:r>
            </a:p>
            <a:p>
              <a:r>
                <a:rPr lang="en-GB" dirty="0"/>
                <a:t>Alternatively, the numbers may be mutually prime, they don’t appear in a times table with each other.</a:t>
              </a:r>
            </a:p>
          </p:txBody>
        </p: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D32B93-C7B7-4F52-83F8-6FE22940C5F7}"/>
              </a:ext>
            </a:extLst>
          </p:cNvPr>
          <p:cNvSpPr/>
          <p:nvPr/>
        </p:nvSpPr>
        <p:spPr>
          <a:xfrm>
            <a:off x="277319" y="791308"/>
            <a:ext cx="5824544" cy="1128340"/>
          </a:xfrm>
          <a:prstGeom prst="wedgeRoundRectCallout">
            <a:avLst>
              <a:gd name="adj1" fmla="val -33408"/>
              <a:gd name="adj2" fmla="val 1240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7DD7E-851F-4D93-90A7-741DA3ACF1EA}"/>
              </a:ext>
            </a:extLst>
          </p:cNvPr>
          <p:cNvSpPr txBox="1"/>
          <p:nvPr/>
        </p:nvSpPr>
        <p:spPr>
          <a:xfrm>
            <a:off x="672611" y="865011"/>
            <a:ext cx="5002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can we tell if it is the simplest form of the ratio, Lucy?</a:t>
            </a:r>
          </a:p>
        </p:txBody>
      </p:sp>
    </p:spTree>
    <p:extLst>
      <p:ext uri="{BB962C8B-B14F-4D97-AF65-F5344CB8AC3E}">
        <p14:creationId xmlns:p14="http://schemas.microsoft.com/office/powerpoint/2010/main" val="418929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4E3D-012A-4F1F-BA7B-D8D3EA3A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Write down ten equivalent ratios: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28ED4-001D-414A-B75A-ED24A67384AE}"/>
              </a:ext>
            </a:extLst>
          </p:cNvPr>
          <p:cNvSpPr txBox="1"/>
          <p:nvPr/>
        </p:nvSpPr>
        <p:spPr>
          <a:xfrm>
            <a:off x="697043" y="2366846"/>
            <a:ext cx="2593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14 :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B49D7D-7677-4381-947E-E77B8DC5B055}"/>
              </a:ext>
            </a:extLst>
          </p:cNvPr>
          <p:cNvSpPr txBox="1"/>
          <p:nvPr/>
        </p:nvSpPr>
        <p:spPr>
          <a:xfrm>
            <a:off x="628650" y="4150999"/>
            <a:ext cx="4114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accent1"/>
                </a:solidFill>
              </a:rPr>
              <a:t>6 : 30 :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34F54-4F69-4A06-95D8-D05613FE18F4}"/>
              </a:ext>
            </a:extLst>
          </p:cNvPr>
          <p:cNvSpPr txBox="1"/>
          <p:nvPr/>
        </p:nvSpPr>
        <p:spPr>
          <a:xfrm>
            <a:off x="4743451" y="2321004"/>
            <a:ext cx="35401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accent6"/>
                </a:solidFill>
              </a:rPr>
              <a:t>18k : 20k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2D6C4-63FB-4E6B-A113-B9AAB322DAB1}"/>
                  </a:ext>
                </a:extLst>
              </p:cNvPr>
              <p:cNvSpPr txBox="1"/>
              <p:nvPr/>
            </p:nvSpPr>
            <p:spPr>
              <a:xfrm>
                <a:off x="5823679" y="3983637"/>
                <a:ext cx="2146421" cy="1561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GB" sz="5400" b="1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GB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GB" sz="54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sz="5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2D6C4-63FB-4E6B-A113-B9AAB322D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679" y="3983637"/>
                <a:ext cx="2146421" cy="15611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DDE2A38-78B7-4823-9A79-47240E3967E5}"/>
              </a:ext>
            </a:extLst>
          </p:cNvPr>
          <p:cNvSpPr txBox="1"/>
          <p:nvPr/>
        </p:nvSpPr>
        <p:spPr>
          <a:xfrm>
            <a:off x="2671564" y="6111726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write ratios in the simplest form</a:t>
            </a:r>
          </a:p>
        </p:txBody>
      </p:sp>
    </p:spTree>
    <p:extLst>
      <p:ext uri="{BB962C8B-B14F-4D97-AF65-F5344CB8AC3E}">
        <p14:creationId xmlns:p14="http://schemas.microsoft.com/office/powerpoint/2010/main" val="202413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F891-A8BA-46DA-9F1F-309B12EB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Score ≤ 7			Score &gt;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4FF593-A1FD-4674-B410-A0CDF6196F23}"/>
              </a:ext>
            </a:extLst>
          </p:cNvPr>
          <p:cNvCxnSpPr>
            <a:cxnSpLocks/>
          </p:cNvCxnSpPr>
          <p:nvPr/>
        </p:nvCxnSpPr>
        <p:spPr>
          <a:xfrm>
            <a:off x="4437088" y="562131"/>
            <a:ext cx="0" cy="5508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E6A78-60B0-4D04-A2F8-BBA1BF19B1D6}"/>
                  </a:ext>
                </a:extLst>
              </p:cNvPr>
              <p:cNvSpPr txBox="1"/>
              <p:nvPr/>
            </p:nvSpPr>
            <p:spPr>
              <a:xfrm>
                <a:off x="209862" y="1573967"/>
                <a:ext cx="3934918" cy="2428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the following ratios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9 : 15 </a:t>
                </a:r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5a : 6a</a:t>
                </a:r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18c : 12c : 15c</a:t>
                </a:r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DE6A78-60B0-4D04-A2F8-BBA1BF19B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2" y="1573967"/>
                <a:ext cx="3934918" cy="2428806"/>
              </a:xfrm>
              <a:prstGeom prst="rect">
                <a:avLst/>
              </a:prstGeom>
              <a:blipFill>
                <a:blip r:embed="rId2"/>
                <a:stretch>
                  <a:fillRect l="-1238" t="-1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AF7711-524F-40C9-87C5-3175466B030B}"/>
                  </a:ext>
                </a:extLst>
              </p:cNvPr>
              <p:cNvSpPr txBox="1"/>
              <p:nvPr/>
            </p:nvSpPr>
            <p:spPr>
              <a:xfrm>
                <a:off x="4563568" y="1648381"/>
                <a:ext cx="3934918" cy="254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Simplify the following ratios</a:t>
                </a:r>
              </a:p>
              <a:p>
                <a:pPr marL="342900" indent="-342900">
                  <a:buAutoNum type="alphaLcParenR"/>
                </a:pPr>
                <a:r>
                  <a:rPr lang="en-GB" dirty="0"/>
                  <a:t>90 : 15 : 240</a:t>
                </a:r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12ab : 24ac : 60abc</a:t>
                </a:r>
              </a:p>
              <a:p>
                <a:pPr marL="342900" indent="-342900">
                  <a:buAutoNum type="alphaLcParenR"/>
                </a:pPr>
                <a:endParaRPr lang="en-GB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4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:5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AF7711-524F-40C9-87C5-3175466B0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568" y="1648381"/>
                <a:ext cx="3934918" cy="2543517"/>
              </a:xfrm>
              <a:prstGeom prst="rect">
                <a:avLst/>
              </a:prstGeom>
              <a:blipFill>
                <a:blip r:embed="rId3"/>
                <a:stretch>
                  <a:fillRect l="-1395" t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6C80EF-7C0D-49F0-92B0-D2AD3FAF15BA}"/>
              </a:ext>
            </a:extLst>
          </p:cNvPr>
          <p:cNvSpPr txBox="1"/>
          <p:nvPr/>
        </p:nvSpPr>
        <p:spPr>
          <a:xfrm>
            <a:off x="269832" y="4406870"/>
            <a:ext cx="387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Simplify the following measurement ratios:</a:t>
            </a:r>
          </a:p>
          <a:p>
            <a:pPr marL="342900" indent="-342900">
              <a:buAutoNum type="alphaLcParenR"/>
            </a:pPr>
            <a:r>
              <a:rPr lang="en-GB" dirty="0"/>
              <a:t>4cm : 10mm</a:t>
            </a:r>
          </a:p>
          <a:p>
            <a:pPr marL="342900" indent="-342900">
              <a:buAutoNum type="alphaLcParenR"/>
            </a:pPr>
            <a:r>
              <a:rPr lang="en-GB" dirty="0"/>
              <a:t>60cm : 1.05m</a:t>
            </a:r>
          </a:p>
          <a:p>
            <a:pPr marL="342900" indent="-342900">
              <a:buAutoNum type="alphaLcParenR"/>
            </a:pPr>
            <a:r>
              <a:rPr lang="en-GB" dirty="0"/>
              <a:t>3kg : 1200g</a:t>
            </a:r>
          </a:p>
          <a:p>
            <a:pPr marL="342900" indent="-342900">
              <a:buAutoNum type="alphaLcParenR"/>
            </a:pPr>
            <a:r>
              <a:rPr lang="en-GB" dirty="0"/>
              <a:t>2hrs : 80 mins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A33BE-93D5-43AA-891E-AE24915EF434}"/>
              </a:ext>
            </a:extLst>
          </p:cNvPr>
          <p:cNvSpPr txBox="1"/>
          <p:nvPr/>
        </p:nvSpPr>
        <p:spPr>
          <a:xfrm>
            <a:off x="4623538" y="4406870"/>
            <a:ext cx="387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Simplify the following measurement ratios:</a:t>
            </a:r>
          </a:p>
          <a:p>
            <a:pPr marL="342900" indent="-342900">
              <a:buAutoNum type="alphaLcParenR"/>
            </a:pPr>
            <a:r>
              <a:rPr lang="en-GB" dirty="0"/>
              <a:t>4cm : 30mm</a:t>
            </a:r>
          </a:p>
          <a:p>
            <a:pPr marL="342900" indent="-342900">
              <a:buAutoNum type="alphaLcParenR"/>
            </a:pPr>
            <a:r>
              <a:rPr lang="en-GB" dirty="0"/>
              <a:t>60cm : 1.65m</a:t>
            </a:r>
          </a:p>
          <a:p>
            <a:pPr marL="342900" indent="-342900">
              <a:buAutoNum type="alphaLcParenR"/>
            </a:pPr>
            <a:r>
              <a:rPr lang="en-GB" dirty="0"/>
              <a:t>3kg : 1400g</a:t>
            </a:r>
          </a:p>
          <a:p>
            <a:pPr marL="342900" indent="-342900">
              <a:buAutoNum type="alphaLcParenR"/>
            </a:pPr>
            <a:r>
              <a:rPr lang="en-GB" dirty="0"/>
              <a:t>2hrs : 15 mins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432FD-3008-4A16-9389-3C96046A3E9D}"/>
              </a:ext>
            </a:extLst>
          </p:cNvPr>
          <p:cNvSpPr txBox="1"/>
          <p:nvPr/>
        </p:nvSpPr>
        <p:spPr>
          <a:xfrm>
            <a:off x="2945567" y="1843790"/>
            <a:ext cx="1365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 : 5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5 : 6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6 : 4 : 5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5 : 7 :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FAE4E-7EF0-4774-B4AC-1F3580218818}"/>
              </a:ext>
            </a:extLst>
          </p:cNvPr>
          <p:cNvSpPr txBox="1"/>
          <p:nvPr/>
        </p:nvSpPr>
        <p:spPr>
          <a:xfrm>
            <a:off x="7436517" y="1925631"/>
            <a:ext cx="1365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 : 1 : 16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b : 2c : 5bc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5 : 7 : 6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3 :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3D543-4007-47FE-B3A4-5DD49247E37B}"/>
              </a:ext>
            </a:extLst>
          </p:cNvPr>
          <p:cNvSpPr txBox="1"/>
          <p:nvPr/>
        </p:nvSpPr>
        <p:spPr>
          <a:xfrm>
            <a:off x="2925909" y="4960867"/>
            <a:ext cx="136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 : 1</a:t>
            </a:r>
          </a:p>
          <a:p>
            <a:r>
              <a:rPr lang="en-GB" b="1" dirty="0">
                <a:solidFill>
                  <a:srgbClr val="FF0000"/>
                </a:solidFill>
              </a:rPr>
              <a:t>4 : 7</a:t>
            </a:r>
          </a:p>
          <a:p>
            <a:r>
              <a:rPr lang="en-GB" b="1" dirty="0">
                <a:solidFill>
                  <a:srgbClr val="FF0000"/>
                </a:solidFill>
              </a:rPr>
              <a:t>5 : 2</a:t>
            </a:r>
          </a:p>
          <a:p>
            <a:r>
              <a:rPr lang="en-GB" b="1" dirty="0">
                <a:solidFill>
                  <a:srgbClr val="FF0000"/>
                </a:solidFill>
              </a:rPr>
              <a:t>3 :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9CB0C-221A-481B-8BF0-4B6DC8DB1F59}"/>
              </a:ext>
            </a:extLst>
          </p:cNvPr>
          <p:cNvSpPr txBox="1"/>
          <p:nvPr/>
        </p:nvSpPr>
        <p:spPr>
          <a:xfrm>
            <a:off x="7133461" y="4976634"/>
            <a:ext cx="136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4 : 3</a:t>
            </a:r>
          </a:p>
          <a:p>
            <a:r>
              <a:rPr lang="en-GB" b="1" dirty="0">
                <a:solidFill>
                  <a:srgbClr val="FF0000"/>
                </a:solidFill>
              </a:rPr>
              <a:t>4 : 11</a:t>
            </a:r>
          </a:p>
          <a:p>
            <a:r>
              <a:rPr lang="en-GB" b="1" dirty="0">
                <a:solidFill>
                  <a:srgbClr val="FF0000"/>
                </a:solidFill>
              </a:rPr>
              <a:t>15 : 7</a:t>
            </a:r>
          </a:p>
          <a:p>
            <a:r>
              <a:rPr lang="en-GB" b="1" dirty="0">
                <a:solidFill>
                  <a:srgbClr val="FF0000"/>
                </a:solidFill>
              </a:rPr>
              <a:t>8 :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CB2C5-D93C-4223-AEB5-33EF502CF4CC}"/>
              </a:ext>
            </a:extLst>
          </p:cNvPr>
          <p:cNvSpPr txBox="1"/>
          <p:nvPr/>
        </p:nvSpPr>
        <p:spPr>
          <a:xfrm>
            <a:off x="2818150" y="6322685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write ratios in the simplest form</a:t>
            </a:r>
          </a:p>
        </p:txBody>
      </p:sp>
    </p:spTree>
    <p:extLst>
      <p:ext uri="{BB962C8B-B14F-4D97-AF65-F5344CB8AC3E}">
        <p14:creationId xmlns:p14="http://schemas.microsoft.com/office/powerpoint/2010/main" val="14425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F891-A8BA-46DA-9F1F-309B12EB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Score ≤ 7			Score &gt;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4FF593-A1FD-4674-B410-A0CDF6196F23}"/>
              </a:ext>
            </a:extLst>
          </p:cNvPr>
          <p:cNvCxnSpPr>
            <a:cxnSpLocks/>
          </p:cNvCxnSpPr>
          <p:nvPr/>
        </p:nvCxnSpPr>
        <p:spPr>
          <a:xfrm>
            <a:off x="4437088" y="562131"/>
            <a:ext cx="0" cy="5703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DE6A78-60B0-4D04-A2F8-BBA1BF19B1D6}"/>
              </a:ext>
            </a:extLst>
          </p:cNvPr>
          <p:cNvSpPr txBox="1"/>
          <p:nvPr/>
        </p:nvSpPr>
        <p:spPr>
          <a:xfrm>
            <a:off x="209862" y="1573967"/>
            <a:ext cx="393491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125 women and 150 men attend a wedding.  Write the ratio of men to women in its simplest form.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1"/>
                </a:solidFill>
              </a:rPr>
              <a:t>A decorator mixes 65 litres of red with 15 litres of blue paint.  What is the ratio of red to blue mixed in its simplest form?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A model plane has a wingspan of 30cm.  The real plane’s wingspan is 60m.  What is the ratio of model to real life in its simplest form?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1"/>
                </a:solidFill>
              </a:rPr>
              <a:t>A recipe contains 0.3kg of sugar 50g of butter.  What is the ratio of butter to sugar in its simplest form?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AF7711-524F-40C9-87C5-3175466B030B}"/>
              </a:ext>
            </a:extLst>
          </p:cNvPr>
          <p:cNvSpPr txBox="1"/>
          <p:nvPr/>
        </p:nvSpPr>
        <p:spPr>
          <a:xfrm>
            <a:off x="4580432" y="1573967"/>
            <a:ext cx="39349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125 women attend a wedding.  The ratio of men to women is 7 : 5.  How many men attend the wedding?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1"/>
                </a:solidFill>
              </a:rPr>
              <a:t>A decorator needs to mix 65 litres of red paint to 15 litres of blue to achieve a certain hue of purple.  He runs out of paint and finds he needs 3.2 litres more purple.  How much red and blue paint does he need?</a:t>
            </a:r>
          </a:p>
          <a:p>
            <a:pPr marL="342900" indent="-342900">
              <a:buAutoNum type="alphaLcParenR"/>
            </a:pPr>
            <a:r>
              <a:rPr lang="en-GB" dirty="0"/>
              <a:t>A model has a scale of 1:48.  The wingspan on the model is 28.9cm.  What is the actual wingspan of the aircraft? </a:t>
            </a:r>
          </a:p>
          <a:p>
            <a:pPr marL="342900" indent="-342900">
              <a:buAutoNum type="alphaLcParenR"/>
            </a:pPr>
            <a:r>
              <a:rPr lang="en-GB" dirty="0">
                <a:solidFill>
                  <a:schemeClr val="accent1"/>
                </a:solidFill>
              </a:rPr>
              <a:t>A recipe contains 0.3kg of sugar, 49.5g of butter.  What is the ratio of butter to sugar in its simplest form?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432FD-3008-4A16-9389-3C96046A3E9D}"/>
              </a:ext>
            </a:extLst>
          </p:cNvPr>
          <p:cNvSpPr txBox="1"/>
          <p:nvPr/>
        </p:nvSpPr>
        <p:spPr>
          <a:xfrm>
            <a:off x="3484304" y="2214287"/>
            <a:ext cx="68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 :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FAE4E-7EF0-4774-B4AC-1F3580218818}"/>
              </a:ext>
            </a:extLst>
          </p:cNvPr>
          <p:cNvSpPr txBox="1"/>
          <p:nvPr/>
        </p:nvSpPr>
        <p:spPr>
          <a:xfrm>
            <a:off x="8014125" y="2119562"/>
            <a:ext cx="107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175 men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3D543-4007-47FE-B3A4-5DD49247E37B}"/>
              </a:ext>
            </a:extLst>
          </p:cNvPr>
          <p:cNvSpPr txBox="1"/>
          <p:nvPr/>
        </p:nvSpPr>
        <p:spPr>
          <a:xfrm>
            <a:off x="3350305" y="3597797"/>
            <a:ext cx="79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13 :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39CB0C-221A-481B-8BF0-4B6DC8DB1F59}"/>
              </a:ext>
            </a:extLst>
          </p:cNvPr>
          <p:cNvSpPr txBox="1"/>
          <p:nvPr/>
        </p:nvSpPr>
        <p:spPr>
          <a:xfrm>
            <a:off x="7832837" y="3381824"/>
            <a:ext cx="1365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2,600ml red</a:t>
            </a:r>
          </a:p>
          <a:p>
            <a:r>
              <a:rPr lang="en-GB" b="1" dirty="0">
                <a:solidFill>
                  <a:srgbClr val="FF0000"/>
                </a:solidFill>
              </a:rPr>
              <a:t>600ml blue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EDF0-7332-42A5-9A62-241E57DAE7B2}"/>
              </a:ext>
            </a:extLst>
          </p:cNvPr>
          <p:cNvSpPr txBox="1"/>
          <p:nvPr/>
        </p:nvSpPr>
        <p:spPr>
          <a:xfrm>
            <a:off x="2522560" y="6435355"/>
            <a:ext cx="51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apply this to problem solving tasks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CBA8E-8A02-4D2A-BDFB-E95A43FC1753}"/>
              </a:ext>
            </a:extLst>
          </p:cNvPr>
          <p:cNvSpPr txBox="1"/>
          <p:nvPr/>
        </p:nvSpPr>
        <p:spPr>
          <a:xfrm>
            <a:off x="3230888" y="4940372"/>
            <a:ext cx="9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 : 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027247-4D51-4037-B65A-FA7F42C0DFC3}"/>
              </a:ext>
            </a:extLst>
          </p:cNvPr>
          <p:cNvSpPr txBox="1"/>
          <p:nvPr/>
        </p:nvSpPr>
        <p:spPr>
          <a:xfrm>
            <a:off x="6355088" y="4846273"/>
            <a:ext cx="130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13.872m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E9C20B-A6B3-45E6-9944-2D846005B320}"/>
              </a:ext>
            </a:extLst>
          </p:cNvPr>
          <p:cNvSpPr txBox="1"/>
          <p:nvPr/>
        </p:nvSpPr>
        <p:spPr>
          <a:xfrm>
            <a:off x="3379853" y="6017968"/>
            <a:ext cx="98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 : 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3104C2-EDD4-4077-ADE1-DBF26EDED185}"/>
              </a:ext>
            </a:extLst>
          </p:cNvPr>
          <p:cNvSpPr txBox="1"/>
          <p:nvPr/>
        </p:nvSpPr>
        <p:spPr>
          <a:xfrm>
            <a:off x="6650206" y="6025846"/>
            <a:ext cx="130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200 : 33</a:t>
            </a:r>
          </a:p>
        </p:txBody>
      </p:sp>
    </p:spTree>
    <p:extLst>
      <p:ext uri="{BB962C8B-B14F-4D97-AF65-F5344CB8AC3E}">
        <p14:creationId xmlns:p14="http://schemas.microsoft.com/office/powerpoint/2010/main" val="27897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E5A4-5CCB-4A6B-8EC7-D7796D24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4F0E-4A47-49EF-9218-7AE05D933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94893"/>
          </a:xfrm>
        </p:spPr>
        <p:txBody>
          <a:bodyPr/>
          <a:lstStyle/>
          <a:p>
            <a:r>
              <a:rPr lang="en-GB" dirty="0"/>
              <a:t>How do we simplify ratios?</a:t>
            </a:r>
          </a:p>
          <a:p>
            <a:r>
              <a:rPr lang="en-GB" dirty="0"/>
              <a:t>How do we know that a ratio is in its simplest form?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BE40D-A9CE-4BB1-8BE2-293C380721A5}"/>
              </a:ext>
            </a:extLst>
          </p:cNvPr>
          <p:cNvSpPr txBox="1"/>
          <p:nvPr/>
        </p:nvSpPr>
        <p:spPr>
          <a:xfrm>
            <a:off x="2306043" y="6176963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explain your reasoning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6CF449-5383-402C-8A03-CD4087BF5439}"/>
              </a:ext>
            </a:extLst>
          </p:cNvPr>
          <p:cNvSpPr txBox="1">
            <a:spLocks/>
          </p:cNvSpPr>
          <p:nvPr/>
        </p:nvSpPr>
        <p:spPr>
          <a:xfrm>
            <a:off x="628650" y="3020518"/>
            <a:ext cx="7886700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Keywords…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4DC386-2668-4E52-9113-1648E7917D43}"/>
              </a:ext>
            </a:extLst>
          </p:cNvPr>
          <p:cNvSpPr txBox="1">
            <a:spLocks/>
          </p:cNvSpPr>
          <p:nvPr/>
        </p:nvSpPr>
        <p:spPr>
          <a:xfrm>
            <a:off x="751070" y="4129113"/>
            <a:ext cx="7886700" cy="11948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Ratio</a:t>
            </a:r>
          </a:p>
          <a:p>
            <a:r>
              <a:rPr lang="en-GB" dirty="0"/>
              <a:t>Notation</a:t>
            </a:r>
          </a:p>
          <a:p>
            <a:r>
              <a:rPr lang="en-GB" dirty="0"/>
              <a:t>Simplify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47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C95-80AF-43CE-937C-700358797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Simplifying Ratios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3FEAF-DD98-4309-9288-A2F5E949E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Achildsguideto.com</a:t>
            </a:r>
          </a:p>
        </p:txBody>
      </p:sp>
    </p:spTree>
    <p:extLst>
      <p:ext uri="{BB962C8B-B14F-4D97-AF65-F5344CB8AC3E}">
        <p14:creationId xmlns:p14="http://schemas.microsoft.com/office/powerpoint/2010/main" val="383227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1E6C-AFB2-4C6A-91F5-39B5C7C8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113C-DA47-4B81-9D9A-98A41D6FA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Ratio</a:t>
            </a:r>
            <a:r>
              <a:rPr lang="en-GB" dirty="0"/>
              <a:t> – The relation between two magnitudes in respect of quantity as determined by the number of times that one contains the other.</a:t>
            </a:r>
          </a:p>
          <a:p>
            <a:r>
              <a:rPr lang="en-GB" b="1" dirty="0"/>
              <a:t>Notation</a:t>
            </a:r>
            <a:r>
              <a:rPr lang="en-GB" dirty="0"/>
              <a:t> – How we write something.  In this case, we write </a:t>
            </a:r>
            <a:r>
              <a:rPr lang="en-GB" dirty="0">
                <a:solidFill>
                  <a:srgbClr val="FF0000"/>
                </a:solidFill>
              </a:rPr>
              <a:t>3:5:6</a:t>
            </a:r>
            <a:r>
              <a:rPr lang="en-GB" dirty="0"/>
              <a:t> and say “</a:t>
            </a:r>
            <a:r>
              <a:rPr lang="en-GB" dirty="0">
                <a:solidFill>
                  <a:srgbClr val="FF0000"/>
                </a:solidFill>
              </a:rPr>
              <a:t>3 to 5 to 6</a:t>
            </a:r>
            <a:r>
              <a:rPr lang="en-GB" dirty="0"/>
              <a:t>.”</a:t>
            </a:r>
          </a:p>
          <a:p>
            <a:r>
              <a:rPr lang="en-GB" b="1" dirty="0"/>
              <a:t>Simplify</a:t>
            </a:r>
            <a:r>
              <a:rPr lang="en-GB" dirty="0"/>
              <a:t> – make something easy.  In this case, we try to make the numbers as small as possible but try to keep them as integers.</a:t>
            </a:r>
          </a:p>
        </p:txBody>
      </p:sp>
    </p:spTree>
    <p:extLst>
      <p:ext uri="{BB962C8B-B14F-4D97-AF65-F5344CB8AC3E}">
        <p14:creationId xmlns:p14="http://schemas.microsoft.com/office/powerpoint/2010/main" val="128303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A778-D25A-4926-BFC5-5C79695D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Please answer as many questions as you can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7F59C3-59F1-4173-A219-4D87C4F7D623}"/>
                  </a:ext>
                </a:extLst>
              </p:cNvPr>
              <p:cNvSpPr txBox="1"/>
              <p:nvPr/>
            </p:nvSpPr>
            <p:spPr>
              <a:xfrm>
                <a:off x="412230" y="1899191"/>
                <a:ext cx="2810655" cy="4086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Q1</a:t>
                </a:r>
              </a:p>
              <a:p>
                <a:r>
                  <a:rPr lang="en-GB" dirty="0"/>
                  <a:t>Simplify the following ratios</a:t>
                </a:r>
              </a:p>
              <a:p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4:6			</a:t>
                </a:r>
                <a:r>
                  <a:rPr lang="en-GB" dirty="0">
                    <a:solidFill>
                      <a:srgbClr val="FF0000"/>
                    </a:solidFill>
                  </a:rPr>
                  <a:t>2:3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2"/>
                </a:pPr>
                <a:r>
                  <a:rPr lang="en-GB" dirty="0"/>
                  <a:t>21:15			</a:t>
                </a:r>
                <a:r>
                  <a:rPr lang="en-GB" dirty="0">
                    <a:solidFill>
                      <a:srgbClr val="FF0000"/>
                    </a:solidFill>
                  </a:rPr>
                  <a:t>7:5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3"/>
                </a:pPr>
                <a:r>
                  <a:rPr lang="en-GB" dirty="0"/>
                  <a:t>12:36			</a:t>
                </a:r>
                <a:r>
                  <a:rPr lang="en-GB" dirty="0">
                    <a:solidFill>
                      <a:srgbClr val="FF0000"/>
                    </a:solidFill>
                  </a:rPr>
                  <a:t>1:3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4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dirty="0"/>
                  <a:t>			</a:t>
                </a:r>
                <a:r>
                  <a:rPr lang="en-GB" dirty="0">
                    <a:solidFill>
                      <a:srgbClr val="FF0000"/>
                    </a:solidFill>
                  </a:rPr>
                  <a:t>2:3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5"/>
                </a:pPr>
                <a:r>
                  <a:rPr lang="en-GB" dirty="0"/>
                  <a:t>3a:6a			</a:t>
                </a:r>
                <a:r>
                  <a:rPr lang="en-GB" dirty="0">
                    <a:solidFill>
                      <a:srgbClr val="FF0000"/>
                    </a:solidFill>
                  </a:rPr>
                  <a:t>1:2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lphaLcParenR" startAt="6"/>
                </a:pPr>
                <a:r>
                  <a:rPr lang="en-GB" dirty="0"/>
                  <a:t>5a:15b		</a:t>
                </a:r>
                <a:r>
                  <a:rPr lang="en-GB" dirty="0">
                    <a:solidFill>
                      <a:srgbClr val="FF0000"/>
                    </a:solidFill>
                  </a:rPr>
                  <a:t>a:3b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7F59C3-59F1-4173-A219-4D87C4F7D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0" y="1899191"/>
                <a:ext cx="2810655" cy="4086760"/>
              </a:xfrm>
              <a:prstGeom prst="rect">
                <a:avLst/>
              </a:prstGeom>
              <a:blipFill>
                <a:blip r:embed="rId2"/>
                <a:stretch>
                  <a:fillRect l="-1952" t="-896" r="-434"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EC7E29-9525-489D-8082-063718FDBDB9}"/>
              </a:ext>
            </a:extLst>
          </p:cNvPr>
          <p:cNvSpPr txBox="1"/>
          <p:nvPr/>
        </p:nvSpPr>
        <p:spPr>
          <a:xfrm>
            <a:off x="3222885" y="1911246"/>
            <a:ext cx="3075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Q2</a:t>
            </a:r>
          </a:p>
          <a:p>
            <a:r>
              <a:rPr lang="en-GB" dirty="0"/>
              <a:t>Share the following into the given ratios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£30 into 1:2:3	</a:t>
            </a:r>
            <a:r>
              <a:rPr lang="en-GB" dirty="0">
                <a:solidFill>
                  <a:srgbClr val="FF0000"/>
                </a:solidFill>
              </a:rPr>
              <a:t>£5:£10:£15</a:t>
            </a:r>
          </a:p>
          <a:p>
            <a:endParaRPr lang="en-GB" dirty="0"/>
          </a:p>
          <a:p>
            <a:pPr marL="342900" indent="-342900">
              <a:buFont typeface="+mj-lt"/>
              <a:buAutoNum type="alphaLcParenR" startAt="2"/>
            </a:pPr>
            <a:r>
              <a:rPr lang="en-GB" dirty="0"/>
              <a:t>4km into 3:7	</a:t>
            </a:r>
            <a:r>
              <a:rPr lang="en-GB" dirty="0">
                <a:solidFill>
                  <a:srgbClr val="FF0000"/>
                </a:solidFill>
              </a:rPr>
              <a:t>1.2 : 2.8km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3E4CC-2675-47FE-9785-1272A9932A32}"/>
                  </a:ext>
                </a:extLst>
              </p:cNvPr>
              <p:cNvSpPr txBox="1"/>
              <p:nvPr/>
            </p:nvSpPr>
            <p:spPr>
              <a:xfrm>
                <a:off x="3222885" y="4042348"/>
                <a:ext cx="2810655" cy="285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Q3</a:t>
                </a:r>
              </a:p>
              <a:p>
                <a:r>
                  <a:rPr lang="en-GB" dirty="0"/>
                  <a:t>Solve the following problem</a:t>
                </a:r>
              </a:p>
              <a:p>
                <a:endParaRPr lang="en-GB" dirty="0"/>
              </a:p>
              <a:p>
                <a:r>
                  <a:rPr lang="en-GB" dirty="0"/>
                  <a:t>A triangle has angles in the ratio 3:5:2.</a:t>
                </a:r>
              </a:p>
              <a:p>
                <a:endParaRPr lang="en-GB" dirty="0"/>
              </a:p>
              <a:p>
                <a:r>
                  <a:rPr lang="en-GB" dirty="0"/>
                  <a:t>Is it a right angled triangle?</a:t>
                </a:r>
              </a:p>
              <a:p>
                <a:r>
                  <a:rPr lang="en-GB" b="1" dirty="0">
                    <a:solidFill>
                      <a:srgbClr val="FF0000"/>
                    </a:solidFill>
                  </a:rPr>
                  <a:t>Yes.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3+5+2=10</m:t>
                    </m:r>
                  </m:oMath>
                </a14:m>
                <a:endParaRPr lang="en-GB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=18;5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×18=90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3E4CC-2675-47FE-9785-1272A9932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85" y="4042348"/>
                <a:ext cx="2810655" cy="2850780"/>
              </a:xfrm>
              <a:prstGeom prst="rect">
                <a:avLst/>
              </a:prstGeom>
              <a:blipFill>
                <a:blip r:embed="rId3"/>
                <a:stretch>
                  <a:fillRect l="-1952" t="-1068" r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D6D9C51-EF16-4358-B988-43B9F69B6039}"/>
              </a:ext>
            </a:extLst>
          </p:cNvPr>
          <p:cNvSpPr txBox="1"/>
          <p:nvPr/>
        </p:nvSpPr>
        <p:spPr>
          <a:xfrm>
            <a:off x="6515725" y="1911246"/>
            <a:ext cx="24633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Q4</a:t>
            </a:r>
          </a:p>
          <a:p>
            <a:r>
              <a:rPr lang="en-GB" dirty="0"/>
              <a:t>In his pocket, Bill has 50p and 20p coins in the ratio, 4:7.</a:t>
            </a:r>
          </a:p>
          <a:p>
            <a:r>
              <a:rPr lang="en-GB" dirty="0"/>
              <a:t>He has less than £15.  </a:t>
            </a:r>
          </a:p>
          <a:p>
            <a:endParaRPr lang="en-GB" dirty="0"/>
          </a:p>
          <a:p>
            <a:r>
              <a:rPr lang="en-GB" dirty="0"/>
              <a:t>What is the maximum number of 50p coins in Bill’s pocket?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CBB4A-D6D5-4193-B0F1-8E3F2699643F}"/>
              </a:ext>
            </a:extLst>
          </p:cNvPr>
          <p:cNvCxnSpPr/>
          <p:nvPr/>
        </p:nvCxnSpPr>
        <p:spPr>
          <a:xfrm>
            <a:off x="3132944" y="1911246"/>
            <a:ext cx="0" cy="434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32969B-AA87-4D26-9F18-0DAA2F63EA6C}"/>
              </a:ext>
            </a:extLst>
          </p:cNvPr>
          <p:cNvCxnSpPr/>
          <p:nvPr/>
        </p:nvCxnSpPr>
        <p:spPr>
          <a:xfrm>
            <a:off x="6298367" y="1868774"/>
            <a:ext cx="0" cy="4347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49D117-3988-4477-A23E-A817F2C5F808}"/>
              </a:ext>
            </a:extLst>
          </p:cNvPr>
          <p:cNvSpPr txBox="1"/>
          <p:nvPr/>
        </p:nvSpPr>
        <p:spPr>
          <a:xfrm>
            <a:off x="6515725" y="4496569"/>
            <a:ext cx="2463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4:7 have no common factors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Simplest form.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GB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(4×50) + (7×20) = £3.40</a:t>
            </a:r>
          </a:p>
          <a:p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£3.40, £6.80, £10.20, £13.60, </a:t>
            </a:r>
            <a:r>
              <a:rPr lang="en-GB" dirty="0">
                <a:solidFill>
                  <a:schemeClr val="accent1"/>
                </a:solidFill>
                <a:sym typeface="Wingdings" panose="05000000000000000000" pitchFamily="2" charset="2"/>
              </a:rPr>
              <a:t>£17 &gt; £15</a:t>
            </a: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16 coins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788C-F90A-4304-A10E-A14BAE21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Write as a ratio of horses to cows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63402-6FE6-4E76-BF9E-0E22BD91D1CE}"/>
              </a:ext>
            </a:extLst>
          </p:cNvPr>
          <p:cNvSpPr/>
          <p:nvPr/>
        </p:nvSpPr>
        <p:spPr>
          <a:xfrm>
            <a:off x="239843" y="1454046"/>
            <a:ext cx="8544393" cy="5171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7CA20-49F7-4C65-9E9A-D3C93C932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67" y="2349552"/>
            <a:ext cx="1095282" cy="877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7E1CBE-B6FD-4BA8-ACAC-B748C18A9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12" y="1824272"/>
            <a:ext cx="1629543" cy="1402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B7F51-5D70-4BF1-BE41-49D670702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60" y="3226633"/>
            <a:ext cx="1095282" cy="8770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D51FFE-E73B-4FF9-8295-DE989A85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67" y="4965413"/>
            <a:ext cx="1095282" cy="8770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852700-573E-43F3-9DC2-C623678E4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844" y="4374714"/>
            <a:ext cx="1095282" cy="8770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1CE107-9CC3-41D7-9F40-80BCDDEA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67" y="3497633"/>
            <a:ext cx="1095282" cy="8770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72710F-5980-400D-9033-0C4EFD14F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91" y="2114977"/>
            <a:ext cx="1629543" cy="14023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AC58A-455E-4156-BEDB-A2665BE39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66" y="4550614"/>
            <a:ext cx="1629543" cy="140236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3F49728-20F8-41C5-81A8-FAF702822BC9}"/>
              </a:ext>
            </a:extLst>
          </p:cNvPr>
          <p:cNvSpPr txBox="1"/>
          <p:nvPr/>
        </p:nvSpPr>
        <p:spPr>
          <a:xfrm>
            <a:off x="1688891" y="6104647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use ratio notation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10164C-834D-4F19-81F0-89DDFB1E7219}"/>
              </a:ext>
            </a:extLst>
          </p:cNvPr>
          <p:cNvSpPr txBox="1"/>
          <p:nvPr/>
        </p:nvSpPr>
        <p:spPr>
          <a:xfrm>
            <a:off x="417220" y="3283466"/>
            <a:ext cx="415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3 horses to 5 cows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3:5</a:t>
            </a:r>
          </a:p>
        </p:txBody>
      </p:sp>
    </p:spTree>
    <p:extLst>
      <p:ext uri="{BB962C8B-B14F-4D97-AF65-F5344CB8AC3E}">
        <p14:creationId xmlns:p14="http://schemas.microsoft.com/office/powerpoint/2010/main" val="5616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788C-F90A-4304-A10E-A14BAE21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Write as a ratio of bicycles to cars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63402-6FE6-4E76-BF9E-0E22BD91D1CE}"/>
              </a:ext>
            </a:extLst>
          </p:cNvPr>
          <p:cNvSpPr/>
          <p:nvPr/>
        </p:nvSpPr>
        <p:spPr>
          <a:xfrm>
            <a:off x="239843" y="1454046"/>
            <a:ext cx="8544393" cy="5171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49728-20F8-41C5-81A8-FAF702822BC9}"/>
              </a:ext>
            </a:extLst>
          </p:cNvPr>
          <p:cNvSpPr txBox="1"/>
          <p:nvPr/>
        </p:nvSpPr>
        <p:spPr>
          <a:xfrm>
            <a:off x="1688891" y="6104647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use ratio notation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A5D2B-E5CE-454A-8ABE-55F9DE03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0" y="2707862"/>
            <a:ext cx="1798775" cy="12228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0211E-D827-40FB-A919-E4FF214B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139" y="1645908"/>
            <a:ext cx="2854448" cy="12109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DF4FBF-54A8-4F44-8FF0-8F8CAA078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81" y="4617993"/>
            <a:ext cx="1798775" cy="12228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CCF308-3642-46D2-84D1-6ED390B85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727" y="2755662"/>
            <a:ext cx="1798775" cy="12228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FC0896-3BA6-4CA8-92D4-954C46937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29" y="1582855"/>
            <a:ext cx="1798775" cy="12228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09A4D4D-708F-4DC0-897E-EAA34643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0" y="1567161"/>
            <a:ext cx="1798775" cy="12228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407D98-C19A-4C3F-B02A-E9DDC8F8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5" y="4138457"/>
            <a:ext cx="1798775" cy="12228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A72125-BFEA-41D2-A2F7-D33A27E9C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018" y="3460728"/>
            <a:ext cx="2854448" cy="12109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4696A8-0220-4A54-B29D-4A0A9E308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80" y="4165313"/>
            <a:ext cx="1798775" cy="1222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466BF8-DBB7-4AB6-A2E8-B08ADFF21607}"/>
              </a:ext>
            </a:extLst>
          </p:cNvPr>
          <p:cNvSpPr txBox="1"/>
          <p:nvPr/>
        </p:nvSpPr>
        <p:spPr>
          <a:xfrm>
            <a:off x="6522263" y="5343513"/>
            <a:ext cx="1287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7:2</a:t>
            </a:r>
          </a:p>
        </p:txBody>
      </p:sp>
    </p:spTree>
    <p:extLst>
      <p:ext uri="{BB962C8B-B14F-4D97-AF65-F5344CB8AC3E}">
        <p14:creationId xmlns:p14="http://schemas.microsoft.com/office/powerpoint/2010/main" val="31058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9788C-F90A-4304-A10E-A14BAE21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Write as a ratio of apples to bananas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763402-6FE6-4E76-BF9E-0E22BD91D1CE}"/>
              </a:ext>
            </a:extLst>
          </p:cNvPr>
          <p:cNvSpPr/>
          <p:nvPr/>
        </p:nvSpPr>
        <p:spPr>
          <a:xfrm>
            <a:off x="239843" y="1454046"/>
            <a:ext cx="8544393" cy="5171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49728-20F8-41C5-81A8-FAF702822BC9}"/>
              </a:ext>
            </a:extLst>
          </p:cNvPr>
          <p:cNvSpPr txBox="1"/>
          <p:nvPr/>
        </p:nvSpPr>
        <p:spPr>
          <a:xfrm>
            <a:off x="1688891" y="6104647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use ratio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FA79D-2A8F-4B2F-8DAD-B486874A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09" y="1944585"/>
            <a:ext cx="947738" cy="103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ACFDA-8D16-4823-B882-8AECF207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26" y="4365729"/>
            <a:ext cx="947738" cy="1038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5C0FC-2E31-4DC1-8123-35B33DE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91" y="3820524"/>
            <a:ext cx="947738" cy="1038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06E45-B73D-4ED7-ABE5-78C57BA7C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355" y="1944585"/>
            <a:ext cx="947738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04A3B2-F8A8-459D-B6B3-881387CFA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862" y="4024616"/>
            <a:ext cx="947738" cy="1038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DB8557-532B-4AA2-AE7C-84B0E9A2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224" y="3001624"/>
            <a:ext cx="947738" cy="1038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DC50F-03A4-4E59-9192-87D1BC31F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28" y="2342017"/>
            <a:ext cx="2085976" cy="13192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B16EAA-B310-4EAD-9ABC-055285AB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905" y="4339636"/>
            <a:ext cx="2085976" cy="131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C9FBD4-D212-41C8-BDB3-C915EE79D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194" y="2349638"/>
            <a:ext cx="2085976" cy="13192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493D013-DAF6-4FCD-A358-457F6427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13" y="4760461"/>
            <a:ext cx="947738" cy="1038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7CE0D0-BE23-40AD-8225-B5626755DFD5}"/>
              </a:ext>
            </a:extLst>
          </p:cNvPr>
          <p:cNvSpPr txBox="1"/>
          <p:nvPr/>
        </p:nvSpPr>
        <p:spPr>
          <a:xfrm>
            <a:off x="6522263" y="5343513"/>
            <a:ext cx="1287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7:3</a:t>
            </a:r>
          </a:p>
        </p:txBody>
      </p:sp>
    </p:spTree>
    <p:extLst>
      <p:ext uri="{BB962C8B-B14F-4D97-AF65-F5344CB8AC3E}">
        <p14:creationId xmlns:p14="http://schemas.microsoft.com/office/powerpoint/2010/main" val="4603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9650-5C56-4A48-BA51-5CB31D07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has been done to simplify these ratios?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F3561-EF3C-4E33-9006-5E5DBDA33408}"/>
              </a:ext>
            </a:extLst>
          </p:cNvPr>
          <p:cNvSpPr txBox="1"/>
          <p:nvPr/>
        </p:nvSpPr>
        <p:spPr>
          <a:xfrm>
            <a:off x="2671564" y="6111726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be able to write ratios in the simplest 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7FA47-42B7-4E42-9CF0-F87E689C51E2}"/>
              </a:ext>
            </a:extLst>
          </p:cNvPr>
          <p:cNvSpPr txBox="1"/>
          <p:nvPr/>
        </p:nvSpPr>
        <p:spPr>
          <a:xfrm>
            <a:off x="1170170" y="3517685"/>
            <a:ext cx="1600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8a : 5a</a:t>
            </a:r>
          </a:p>
          <a:p>
            <a:r>
              <a:rPr lang="en-GB" sz="4000" dirty="0"/>
              <a:t>  8 :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5F813-6242-4DE4-BF76-CCA2D3A10295}"/>
              </a:ext>
            </a:extLst>
          </p:cNvPr>
          <p:cNvSpPr txBox="1"/>
          <p:nvPr/>
        </p:nvSpPr>
        <p:spPr>
          <a:xfrm>
            <a:off x="1170170" y="1942790"/>
            <a:ext cx="1600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10 : 6</a:t>
            </a:r>
          </a:p>
          <a:p>
            <a:r>
              <a:rPr lang="en-GB" sz="4000" dirty="0"/>
              <a:t>  5 :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1BB18-5AE5-4692-8AD4-51A8B004B543}"/>
              </a:ext>
            </a:extLst>
          </p:cNvPr>
          <p:cNvSpPr txBox="1"/>
          <p:nvPr/>
        </p:nvSpPr>
        <p:spPr>
          <a:xfrm>
            <a:off x="3692769" y="1942790"/>
            <a:ext cx="16002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24 : 6</a:t>
            </a:r>
          </a:p>
          <a:p>
            <a:r>
              <a:rPr lang="en-GB" sz="4000" dirty="0"/>
              <a:t>  4 :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A971DA-8F3E-45D1-91A0-3CD4C069EDEF}"/>
              </a:ext>
            </a:extLst>
          </p:cNvPr>
          <p:cNvSpPr txBox="1"/>
          <p:nvPr/>
        </p:nvSpPr>
        <p:spPr>
          <a:xfrm>
            <a:off x="5948607" y="1942790"/>
            <a:ext cx="19664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180 : 54</a:t>
            </a:r>
          </a:p>
          <a:p>
            <a:r>
              <a:rPr lang="en-GB" sz="4000" dirty="0"/>
              <a:t>  10 :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0A497B-DFE6-472B-96D5-88646C9AD6FC}"/>
              </a:ext>
            </a:extLst>
          </p:cNvPr>
          <p:cNvSpPr txBox="1"/>
          <p:nvPr/>
        </p:nvSpPr>
        <p:spPr>
          <a:xfrm>
            <a:off x="3553557" y="3491267"/>
            <a:ext cx="187862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/>
              <a:t>6a : 12b</a:t>
            </a:r>
          </a:p>
          <a:p>
            <a:r>
              <a:rPr lang="en-GB" sz="4000" dirty="0"/>
              <a:t>  a : 2b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BF14D8-46F2-4BA8-A336-BB613DFD1560}"/>
              </a:ext>
            </a:extLst>
          </p:cNvPr>
          <p:cNvGrpSpPr/>
          <p:nvPr/>
        </p:nvGrpSpPr>
        <p:grpSpPr>
          <a:xfrm>
            <a:off x="6104874" y="3491267"/>
            <a:ext cx="1791325" cy="1396023"/>
            <a:chOff x="6033541" y="3491267"/>
            <a:chExt cx="1791325" cy="1396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E7C95FB-521E-499D-A668-D4F561C46902}"/>
                    </a:ext>
                  </a:extLst>
                </p:cNvPr>
                <p:cNvSpPr txBox="1"/>
                <p:nvPr/>
              </p:nvSpPr>
              <p:spPr>
                <a:xfrm>
                  <a:off x="6459862" y="3591772"/>
                  <a:ext cx="905504" cy="5761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  <m:f>
                          <m:f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42</m:t>
                            </m:r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E7C95FB-521E-499D-A668-D4F561C469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9862" y="3591772"/>
                  <a:ext cx="905504" cy="5761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9434BF-8BEB-49D5-9254-770C832AE2CB}"/>
                </a:ext>
              </a:extLst>
            </p:cNvPr>
            <p:cNvSpPr txBox="1"/>
            <p:nvPr/>
          </p:nvSpPr>
          <p:spPr>
            <a:xfrm>
              <a:off x="6417709" y="4179404"/>
              <a:ext cx="1165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/>
                <a:t>2 : 3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4C0737F-9BAE-4E51-BB2A-00C6092E8E55}"/>
                </a:ext>
              </a:extLst>
            </p:cNvPr>
            <p:cNvSpPr/>
            <p:nvPr/>
          </p:nvSpPr>
          <p:spPr>
            <a:xfrm>
              <a:off x="6033541" y="3491267"/>
              <a:ext cx="1791325" cy="1396023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513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38198D-350B-4A89-A6BF-9EF88044A9A2}"/>
              </a:ext>
            </a:extLst>
          </p:cNvPr>
          <p:cNvSpPr txBox="1"/>
          <p:nvPr/>
        </p:nvSpPr>
        <p:spPr>
          <a:xfrm>
            <a:off x="2306043" y="6176963"/>
            <a:ext cx="556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explain your reasoning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3592C86-A8A4-4F3B-915A-1520768E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" y="2505073"/>
            <a:ext cx="1609725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0F1BCC-F429-489B-92E2-28D4DDBED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371" y="2700341"/>
            <a:ext cx="1597343" cy="266223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46AA99B-96EE-49C5-AD7E-65271FC0828B}"/>
              </a:ext>
            </a:extLst>
          </p:cNvPr>
          <p:cNvGrpSpPr/>
          <p:nvPr/>
        </p:nvGrpSpPr>
        <p:grpSpPr>
          <a:xfrm>
            <a:off x="3033346" y="1690689"/>
            <a:ext cx="5284177" cy="2004646"/>
            <a:chOff x="3033346" y="1690689"/>
            <a:chExt cx="5284177" cy="2004646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6A128727-5EA4-4BC9-B004-E872DCCF6A13}"/>
                </a:ext>
              </a:extLst>
            </p:cNvPr>
            <p:cNvSpPr/>
            <p:nvPr/>
          </p:nvSpPr>
          <p:spPr>
            <a:xfrm>
              <a:off x="3033346" y="1690689"/>
              <a:ext cx="5284177" cy="2004646"/>
            </a:xfrm>
            <a:prstGeom prst="wedgeEllipseCallout">
              <a:avLst>
                <a:gd name="adj1" fmla="val -55276"/>
                <a:gd name="adj2" fmla="val 1776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8DFE2C-BD2E-435E-B50C-0D09CFC5CCE6}"/>
                </a:ext>
              </a:extLst>
            </p:cNvPr>
            <p:cNvSpPr txBox="1"/>
            <p:nvPr/>
          </p:nvSpPr>
          <p:spPr>
            <a:xfrm>
              <a:off x="3683977" y="2110154"/>
              <a:ext cx="39037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To simplify ratios, find the </a:t>
              </a:r>
              <a:r>
                <a:rPr lang="en-GB" b="1" dirty="0"/>
                <a:t>highest common factor</a:t>
              </a:r>
              <a:r>
                <a:rPr lang="en-GB" dirty="0"/>
                <a:t> and then divide all the parts of the ratio by that factor.</a:t>
              </a:r>
            </a:p>
          </p:txBody>
        </p: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7D32B93-C7B7-4F52-83F8-6FE22940C5F7}"/>
              </a:ext>
            </a:extLst>
          </p:cNvPr>
          <p:cNvSpPr/>
          <p:nvPr/>
        </p:nvSpPr>
        <p:spPr>
          <a:xfrm>
            <a:off x="369277" y="791308"/>
            <a:ext cx="5732585" cy="817684"/>
          </a:xfrm>
          <a:prstGeom prst="wedgeRoundRectCallout">
            <a:avLst>
              <a:gd name="adj1" fmla="val -37397"/>
              <a:gd name="adj2" fmla="val 1538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57DD7E-851F-4D93-90A7-741DA3ACF1EA}"/>
              </a:ext>
            </a:extLst>
          </p:cNvPr>
          <p:cNvSpPr txBox="1"/>
          <p:nvPr/>
        </p:nvSpPr>
        <p:spPr>
          <a:xfrm>
            <a:off x="672611" y="865011"/>
            <a:ext cx="5002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do we simplify ratios, Lucy?</a:t>
            </a:r>
          </a:p>
        </p:txBody>
      </p:sp>
    </p:spTree>
    <p:extLst>
      <p:ext uri="{BB962C8B-B14F-4D97-AF65-F5344CB8AC3E}">
        <p14:creationId xmlns:p14="http://schemas.microsoft.com/office/powerpoint/2010/main" val="35543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1119</Words>
  <Application>Microsoft Office PowerPoint</Application>
  <PresentationFormat>On-screen Show (4:3)</PresentationFormat>
  <Paragraphs>213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Please answer as many questions as you can</vt:lpstr>
      <vt:lpstr>Simplifying Ratios</vt:lpstr>
      <vt:lpstr>Keywords</vt:lpstr>
      <vt:lpstr>Please answer as many questions as you can</vt:lpstr>
      <vt:lpstr>Write as a ratio of horses to cows</vt:lpstr>
      <vt:lpstr>Write as a ratio of bicycles to cars</vt:lpstr>
      <vt:lpstr>Write as a ratio of apples to bananas</vt:lpstr>
      <vt:lpstr>What has been done to simplify these ratios?</vt:lpstr>
      <vt:lpstr>PowerPoint Presentation</vt:lpstr>
      <vt:lpstr>Simplify these ratios.</vt:lpstr>
      <vt:lpstr>Simplify these ratios.</vt:lpstr>
      <vt:lpstr>Simplify these ratios.</vt:lpstr>
      <vt:lpstr>PowerPoint Presentation</vt:lpstr>
      <vt:lpstr>Write down ten equivalent ratios:</vt:lpstr>
      <vt:lpstr>Score ≤ 7   Score &gt; 8</vt:lpstr>
      <vt:lpstr>Score ≤ 7   Score &gt; 8</vt:lpstr>
      <vt:lpstr>Explain…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Ratios</dc:title>
  <dc:creator>Simon H</dc:creator>
  <cp:lastModifiedBy>Simon H</cp:lastModifiedBy>
  <cp:revision>28</cp:revision>
  <dcterms:created xsi:type="dcterms:W3CDTF">2020-09-30T09:49:13Z</dcterms:created>
  <dcterms:modified xsi:type="dcterms:W3CDTF">2023-04-14T20:23:43Z</dcterms:modified>
</cp:coreProperties>
</file>